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にくまる" panose="020B0604020202020204" charset="-128"/>
      <p:regular r:id="rId26"/>
    </p:embeddedFon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4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3.png"/><Relationship Id="rId3" Type="http://schemas.openxmlformats.org/officeDocument/2006/relationships/image" Target="../media/image4.svg"/><Relationship Id="rId21" Type="http://schemas.openxmlformats.org/officeDocument/2006/relationships/image" Target="../media/image4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9516" y="-1249636"/>
            <a:ext cx="4642403" cy="3469141"/>
          </a:xfrm>
          <a:custGeom>
            <a:avLst/>
            <a:gdLst/>
            <a:ahLst/>
            <a:cxnLst/>
            <a:rect l="l" t="t" r="r" b="b"/>
            <a:pathLst>
              <a:path w="4642403" h="3469141">
                <a:moveTo>
                  <a:pt x="0" y="0"/>
                </a:moveTo>
                <a:lnTo>
                  <a:pt x="4642403" y="0"/>
                </a:lnTo>
                <a:lnTo>
                  <a:pt x="4642403" y="3469141"/>
                </a:lnTo>
                <a:lnTo>
                  <a:pt x="0" y="346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82872" y="7973168"/>
            <a:ext cx="3821534" cy="2626436"/>
          </a:xfrm>
          <a:custGeom>
            <a:avLst/>
            <a:gdLst/>
            <a:ahLst/>
            <a:cxnLst/>
            <a:rect l="l" t="t" r="r" b="b"/>
            <a:pathLst>
              <a:path w="3821534" h="2626436">
                <a:moveTo>
                  <a:pt x="0" y="0"/>
                </a:moveTo>
                <a:lnTo>
                  <a:pt x="3821534" y="0"/>
                </a:lnTo>
                <a:lnTo>
                  <a:pt x="3821534" y="2626436"/>
                </a:lnTo>
                <a:lnTo>
                  <a:pt x="0" y="2626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18897" y="3227516"/>
            <a:ext cx="11250205" cy="395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1"/>
              </a:lnSpc>
            </a:pPr>
            <a:r>
              <a:rPr lang="en-US" sz="18745" dirty="0">
                <a:solidFill>
                  <a:srgbClr val="FFFFFF"/>
                </a:solidFill>
                <a:latin typeface="にくまる"/>
                <a:ea typeface="にくまる"/>
                <a:cs typeface="にくまる"/>
                <a:sym typeface="にくまる"/>
              </a:rPr>
              <a:t>UK Train Analysis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7145" y="-853523"/>
            <a:ext cx="2579291" cy="1901273"/>
          </a:xfrm>
          <a:custGeom>
            <a:avLst/>
            <a:gdLst/>
            <a:ahLst/>
            <a:cxnLst/>
            <a:rect l="l" t="t" r="r" b="b"/>
            <a:pathLst>
              <a:path w="2579291" h="1901273">
                <a:moveTo>
                  <a:pt x="0" y="0"/>
                </a:moveTo>
                <a:lnTo>
                  <a:pt x="2579290" y="0"/>
                </a:lnTo>
                <a:lnTo>
                  <a:pt x="2579290" y="1901273"/>
                </a:lnTo>
                <a:lnTo>
                  <a:pt x="0" y="1901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14320" y="1431728"/>
            <a:ext cx="15444980" cy="8745720"/>
          </a:xfrm>
          <a:custGeom>
            <a:avLst/>
            <a:gdLst/>
            <a:ahLst/>
            <a:cxnLst/>
            <a:rect l="l" t="t" r="r" b="b"/>
            <a:pathLst>
              <a:path w="15444980" h="8745720">
                <a:moveTo>
                  <a:pt x="0" y="0"/>
                </a:moveTo>
                <a:lnTo>
                  <a:pt x="15444980" y="0"/>
                </a:lnTo>
                <a:lnTo>
                  <a:pt x="15444980" y="8745719"/>
                </a:lnTo>
                <a:lnTo>
                  <a:pt x="0" y="8745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89690" y="1472191"/>
            <a:ext cx="14303950" cy="8814809"/>
          </a:xfrm>
          <a:custGeom>
            <a:avLst/>
            <a:gdLst/>
            <a:ahLst/>
            <a:cxnLst/>
            <a:rect l="l" t="t" r="r" b="b"/>
            <a:pathLst>
              <a:path w="14303950" h="8814809">
                <a:moveTo>
                  <a:pt x="0" y="0"/>
                </a:moveTo>
                <a:lnTo>
                  <a:pt x="14303949" y="0"/>
                </a:lnTo>
                <a:lnTo>
                  <a:pt x="14303949" y="8814809"/>
                </a:lnTo>
                <a:lnTo>
                  <a:pt x="0" y="8814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41439" y="1682600"/>
            <a:ext cx="14552201" cy="8494847"/>
          </a:xfrm>
          <a:custGeom>
            <a:avLst/>
            <a:gdLst/>
            <a:ahLst/>
            <a:cxnLst/>
            <a:rect l="l" t="t" r="r" b="b"/>
            <a:pathLst>
              <a:path w="14552201" h="8494847">
                <a:moveTo>
                  <a:pt x="0" y="0"/>
                </a:moveTo>
                <a:lnTo>
                  <a:pt x="14552200" y="0"/>
                </a:lnTo>
                <a:lnTo>
                  <a:pt x="14552200" y="8494847"/>
                </a:lnTo>
                <a:lnTo>
                  <a:pt x="0" y="8494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0" y="784570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3392" y="131518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Exploratory Analysis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86769" y="3042608"/>
            <a:ext cx="11301259" cy="6215692"/>
          </a:xfrm>
          <a:custGeom>
            <a:avLst/>
            <a:gdLst/>
            <a:ahLst/>
            <a:cxnLst/>
            <a:rect l="l" t="t" r="r" b="b"/>
            <a:pathLst>
              <a:path w="11301259" h="6215692">
                <a:moveTo>
                  <a:pt x="0" y="0"/>
                </a:moveTo>
                <a:lnTo>
                  <a:pt x="11301259" y="0"/>
                </a:lnTo>
                <a:lnTo>
                  <a:pt x="11301259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3982" y="3441613"/>
            <a:ext cx="5667707" cy="482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626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Initial exploration using Excel and Python revealed compelling trends, </a:t>
            </a:r>
            <a:r>
              <a:rPr lang="en-US" sz="4626" dirty="0" err="1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anomalies,and</a:t>
            </a:r>
            <a:r>
              <a:rPr lang="en-US" sz="4626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 distributions within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042" y="8658968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5" y="0"/>
                </a:lnTo>
                <a:lnTo>
                  <a:pt x="2773845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02887" y="2042363"/>
            <a:ext cx="13590752" cy="7967579"/>
          </a:xfrm>
          <a:custGeom>
            <a:avLst/>
            <a:gdLst/>
            <a:ahLst/>
            <a:cxnLst/>
            <a:rect l="l" t="t" r="r" b="b"/>
            <a:pathLst>
              <a:path w="13590752" h="7967579">
                <a:moveTo>
                  <a:pt x="0" y="0"/>
                </a:moveTo>
                <a:lnTo>
                  <a:pt x="13590752" y="0"/>
                </a:lnTo>
                <a:lnTo>
                  <a:pt x="13590752" y="7967579"/>
                </a:lnTo>
                <a:lnTo>
                  <a:pt x="0" y="79675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Exploratory Analysis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5302" y="1246208"/>
            <a:ext cx="2587428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  <a:spcBef>
                <a:spcPct val="0"/>
              </a:spcBef>
            </a:pPr>
            <a:r>
              <a:rPr lang="en-US" sz="4120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5964" y="1246208"/>
            <a:ext cx="14977675" cy="9128773"/>
          </a:xfrm>
          <a:custGeom>
            <a:avLst/>
            <a:gdLst/>
            <a:ahLst/>
            <a:cxnLst/>
            <a:rect l="l" t="t" r="r" b="b"/>
            <a:pathLst>
              <a:path w="14977675" h="9128773">
                <a:moveTo>
                  <a:pt x="0" y="0"/>
                </a:moveTo>
                <a:lnTo>
                  <a:pt x="14977675" y="0"/>
                </a:lnTo>
                <a:lnTo>
                  <a:pt x="14977675" y="9128772"/>
                </a:lnTo>
                <a:lnTo>
                  <a:pt x="0" y="9128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59" b="-7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Exploratory Analysis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88669" y="1400424"/>
            <a:ext cx="14459167" cy="8386317"/>
          </a:xfrm>
          <a:custGeom>
            <a:avLst/>
            <a:gdLst/>
            <a:ahLst/>
            <a:cxnLst/>
            <a:rect l="l" t="t" r="r" b="b"/>
            <a:pathLst>
              <a:path w="14459167" h="8386317">
                <a:moveTo>
                  <a:pt x="0" y="0"/>
                </a:moveTo>
                <a:lnTo>
                  <a:pt x="14459167" y="0"/>
                </a:lnTo>
                <a:lnTo>
                  <a:pt x="14459167" y="8386317"/>
                </a:lnTo>
                <a:lnTo>
                  <a:pt x="0" y="8386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Exploratory Analysis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Excel Dashboard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254885" y="1218998"/>
            <a:ext cx="14422269" cy="9068002"/>
          </a:xfrm>
          <a:custGeom>
            <a:avLst/>
            <a:gdLst/>
            <a:ahLst/>
            <a:cxnLst/>
            <a:rect l="l" t="t" r="r" b="b"/>
            <a:pathLst>
              <a:path w="14422269" h="9068002">
                <a:moveTo>
                  <a:pt x="0" y="0"/>
                </a:moveTo>
                <a:lnTo>
                  <a:pt x="14422269" y="0"/>
                </a:lnTo>
                <a:lnTo>
                  <a:pt x="14422269" y="9068002"/>
                </a:lnTo>
                <a:lnTo>
                  <a:pt x="0" y="9068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Tableau Visualizations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635890" y="2497419"/>
            <a:ext cx="13652110" cy="6245840"/>
          </a:xfrm>
          <a:custGeom>
            <a:avLst/>
            <a:gdLst/>
            <a:ahLst/>
            <a:cxnLst/>
            <a:rect l="l" t="t" r="r" b="b"/>
            <a:pathLst>
              <a:path w="13652110" h="6245840">
                <a:moveTo>
                  <a:pt x="0" y="0"/>
                </a:moveTo>
                <a:lnTo>
                  <a:pt x="13652110" y="0"/>
                </a:lnTo>
                <a:lnTo>
                  <a:pt x="13652110" y="6245840"/>
                </a:lnTo>
                <a:lnTo>
                  <a:pt x="0" y="624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487894"/>
            <a:ext cx="4392839" cy="37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0"/>
              </a:lnSpc>
              <a:spcBef>
                <a:spcPct val="0"/>
              </a:spcBef>
            </a:pPr>
            <a:r>
              <a:rPr lang="en-US" sz="2407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Why Tableau Added Value: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924" y="5270973"/>
            <a:ext cx="3770991" cy="171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2277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•Interactive filters and drill-down options provided granular insights into specific journey segments.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0924" y="7333734"/>
            <a:ext cx="3770991" cy="205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2277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•The ability to create complex, multi-layered dashboards enhanced the understanding of interconnected data points.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0924" y="3208213"/>
            <a:ext cx="3770991" cy="171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2277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•Its advanced mapping features allowed for precise geographical analysis of delays and route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511" y="1291866"/>
            <a:ext cx="16026965" cy="8995134"/>
          </a:xfrm>
          <a:custGeom>
            <a:avLst/>
            <a:gdLst/>
            <a:ahLst/>
            <a:cxnLst/>
            <a:rect l="l" t="t" r="r" b="b"/>
            <a:pathLst>
              <a:path w="16026965" h="8995134">
                <a:moveTo>
                  <a:pt x="0" y="0"/>
                </a:moveTo>
                <a:lnTo>
                  <a:pt x="16026965" y="0"/>
                </a:lnTo>
                <a:lnTo>
                  <a:pt x="16026965" y="8995134"/>
                </a:lnTo>
                <a:lnTo>
                  <a:pt x="0" y="899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Tableau Visualizations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16704" y="2797774"/>
            <a:ext cx="10854592" cy="148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2"/>
              </a:lnSpc>
            </a:pPr>
            <a:r>
              <a:rPr lang="en-US" sz="1319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56001" y="4690099"/>
            <a:ext cx="8975998" cy="9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37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Elaph Othman</a:t>
            </a:r>
          </a:p>
          <a:p>
            <a:pPr algn="ctr">
              <a:lnSpc>
                <a:spcPts val="3737"/>
              </a:lnSpc>
            </a:pPr>
            <a:endParaRPr lang="en-US" sz="3737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56001" y="5623243"/>
            <a:ext cx="8975998" cy="52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37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Fatma Hatem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6001" y="6556387"/>
            <a:ext cx="8975998" cy="52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37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Nadia Hesham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6001" y="7489531"/>
            <a:ext cx="8975998" cy="52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37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Noran Khattab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56001" y="8285203"/>
            <a:ext cx="8975998" cy="52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37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Mona Ahmed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5976" y="1331493"/>
            <a:ext cx="16136048" cy="8955507"/>
          </a:xfrm>
          <a:custGeom>
            <a:avLst/>
            <a:gdLst/>
            <a:ahLst/>
            <a:cxnLst/>
            <a:rect l="l" t="t" r="r" b="b"/>
            <a:pathLst>
              <a:path w="16136048" h="8955507">
                <a:moveTo>
                  <a:pt x="0" y="0"/>
                </a:moveTo>
                <a:lnTo>
                  <a:pt x="16136048" y="0"/>
                </a:lnTo>
                <a:lnTo>
                  <a:pt x="16136048" y="8955507"/>
                </a:lnTo>
                <a:lnTo>
                  <a:pt x="0" y="8955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48294" y="430693"/>
            <a:ext cx="9662828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62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Tableau Visualizations</a:t>
            </a:r>
          </a:p>
          <a:p>
            <a:pPr algn="ctr">
              <a:lnSpc>
                <a:spcPts val="4897"/>
              </a:lnSpc>
            </a:pPr>
            <a:endParaRPr lang="en-US" sz="627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02887" y="1371600"/>
            <a:ext cx="11530860" cy="183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3"/>
              </a:lnSpc>
            </a:pPr>
            <a:r>
              <a:rPr lang="en-US" sz="871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SQL Insights</a:t>
            </a:r>
          </a:p>
          <a:p>
            <a:pPr algn="ctr">
              <a:lnSpc>
                <a:spcPts val="6793"/>
              </a:lnSpc>
            </a:pPr>
            <a:endParaRPr lang="en-US" sz="871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8976" y="4958765"/>
            <a:ext cx="16763706" cy="2104859"/>
          </a:xfrm>
          <a:custGeom>
            <a:avLst/>
            <a:gdLst/>
            <a:ahLst/>
            <a:cxnLst/>
            <a:rect l="l" t="t" r="r" b="b"/>
            <a:pathLst>
              <a:path w="16763706" h="2104859">
                <a:moveTo>
                  <a:pt x="0" y="0"/>
                </a:moveTo>
                <a:lnTo>
                  <a:pt x="16763706" y="0"/>
                </a:lnTo>
                <a:lnTo>
                  <a:pt x="16763706" y="2104859"/>
                </a:lnTo>
                <a:lnTo>
                  <a:pt x="0" y="21048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24167" b="-2416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372" y="5536487"/>
            <a:ext cx="2707030" cy="38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 b="1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Data Extraction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3927" y="6136667"/>
            <a:ext cx="1771502" cy="178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Run SQL queries to pull raw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3061" y="4341947"/>
            <a:ext cx="2707030" cy="78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Fil</a:t>
            </a:r>
            <a:r>
              <a:rPr lang="en-US" sz="2245" b="1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tering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90825" y="4950678"/>
            <a:ext cx="1771502" cy="223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0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Isolate relevant records and fields</a:t>
            </a:r>
          </a:p>
          <a:p>
            <a:pPr algn="ctr">
              <a:lnSpc>
                <a:spcPts val="3515"/>
              </a:lnSpc>
              <a:spcBef>
                <a:spcPct val="0"/>
              </a:spcBef>
            </a:pPr>
            <a:endParaRPr lang="en-US" sz="2510" b="1" dirty="0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14802" y="5394376"/>
            <a:ext cx="2707030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Aggrega</a:t>
            </a:r>
            <a:r>
              <a:rPr lang="en-US" sz="2245" b="1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tion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30360" y="6003010"/>
            <a:ext cx="1580938" cy="238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240" b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Compute metrics and summarize results</a:t>
            </a:r>
          </a:p>
          <a:p>
            <a:pPr algn="ctr">
              <a:lnSpc>
                <a:spcPts val="3136"/>
              </a:lnSpc>
              <a:spcBef>
                <a:spcPct val="0"/>
              </a:spcBef>
            </a:pPr>
            <a:endParaRPr lang="en-US" sz="2240" b="1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07582" y="4568821"/>
            <a:ext cx="2707030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KPI Genera</a:t>
            </a:r>
            <a:r>
              <a:rPr lang="en-US" sz="2245" b="1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tion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91830" y="5315201"/>
            <a:ext cx="1667376" cy="126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  <a:spcBef>
                <a:spcPct val="0"/>
              </a:spcBef>
            </a:pPr>
            <a:r>
              <a:rPr lang="en-US" sz="1776" b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Derive key performance indicators</a:t>
            </a:r>
          </a:p>
          <a:p>
            <a:pPr algn="ctr">
              <a:lnSpc>
                <a:spcPts val="2487"/>
              </a:lnSpc>
              <a:spcBef>
                <a:spcPct val="0"/>
              </a:spcBef>
            </a:pPr>
            <a:endParaRPr lang="en-US" sz="1776" b="1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16506" y="6039685"/>
            <a:ext cx="1580938" cy="199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240" b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Present KPIs for decision-making</a:t>
            </a:r>
          </a:p>
          <a:p>
            <a:pPr algn="ctr">
              <a:lnSpc>
                <a:spcPts val="3136"/>
              </a:lnSpc>
              <a:spcBef>
                <a:spcPct val="0"/>
              </a:spcBef>
            </a:pPr>
            <a:endParaRPr lang="en-US" sz="2240" b="1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507633" y="5394376"/>
            <a:ext cx="2707030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Repor</a:t>
            </a:r>
            <a:r>
              <a:rPr lang="en-US" sz="2245" b="1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ting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  <a:p>
            <a:pPr algn="ctr">
              <a:lnSpc>
                <a:spcPts val="3143"/>
              </a:lnSpc>
              <a:spcBef>
                <a:spcPct val="0"/>
              </a:spcBef>
            </a:pPr>
            <a:endParaRPr lang="en-US" sz="2245" b="1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87243" y="1501439"/>
            <a:ext cx="6336586" cy="8785561"/>
          </a:xfrm>
          <a:custGeom>
            <a:avLst/>
            <a:gdLst/>
            <a:ahLst/>
            <a:cxnLst/>
            <a:rect l="l" t="t" r="r" b="b"/>
            <a:pathLst>
              <a:path w="6336586" h="8785561">
                <a:moveTo>
                  <a:pt x="0" y="0"/>
                </a:moveTo>
                <a:lnTo>
                  <a:pt x="6336585" y="0"/>
                </a:lnTo>
                <a:lnTo>
                  <a:pt x="6336585" y="8785561"/>
                </a:lnTo>
                <a:lnTo>
                  <a:pt x="0" y="878556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18424" y="342900"/>
            <a:ext cx="11530860" cy="183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3"/>
              </a:lnSpc>
            </a:pPr>
            <a:r>
              <a:rPr lang="en-US" sz="871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SQL Insights</a:t>
            </a:r>
          </a:p>
          <a:p>
            <a:pPr algn="ctr">
              <a:lnSpc>
                <a:spcPts val="6793"/>
              </a:lnSpc>
            </a:pPr>
            <a:endParaRPr lang="en-US" sz="871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8976" y="-171450"/>
            <a:ext cx="16420436" cy="303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3"/>
              </a:lnSpc>
              <a:spcBef>
                <a:spcPct val="0"/>
              </a:spcBef>
            </a:pPr>
            <a:r>
              <a:rPr lang="en-US" sz="8709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Conclusion &amp; Recommendations</a:t>
            </a:r>
          </a:p>
        </p:txBody>
      </p:sp>
      <p:sp>
        <p:nvSpPr>
          <p:cNvPr id="11" name="Freeform 11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99959" y="3286576"/>
            <a:ext cx="1031845" cy="1515115"/>
          </a:xfrm>
          <a:custGeom>
            <a:avLst/>
            <a:gdLst/>
            <a:ahLst/>
            <a:cxnLst/>
            <a:rect l="l" t="t" r="r" b="b"/>
            <a:pathLst>
              <a:path w="1031845" h="1515115">
                <a:moveTo>
                  <a:pt x="0" y="0"/>
                </a:moveTo>
                <a:lnTo>
                  <a:pt x="1031845" y="0"/>
                </a:lnTo>
                <a:lnTo>
                  <a:pt x="1031845" y="1515115"/>
                </a:lnTo>
                <a:lnTo>
                  <a:pt x="0" y="151511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99959" y="5366701"/>
            <a:ext cx="1009564" cy="1482397"/>
          </a:xfrm>
          <a:custGeom>
            <a:avLst/>
            <a:gdLst/>
            <a:ahLst/>
            <a:cxnLst/>
            <a:rect l="l" t="t" r="r" b="b"/>
            <a:pathLst>
              <a:path w="1009564" h="1482397">
                <a:moveTo>
                  <a:pt x="0" y="0"/>
                </a:moveTo>
                <a:lnTo>
                  <a:pt x="1009564" y="0"/>
                </a:lnTo>
                <a:lnTo>
                  <a:pt x="1009564" y="1482397"/>
                </a:lnTo>
                <a:lnTo>
                  <a:pt x="0" y="14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99959" y="7565522"/>
            <a:ext cx="1009564" cy="1482397"/>
          </a:xfrm>
          <a:custGeom>
            <a:avLst/>
            <a:gdLst/>
            <a:ahLst/>
            <a:cxnLst/>
            <a:rect l="l" t="t" r="r" b="b"/>
            <a:pathLst>
              <a:path w="1009564" h="1482397">
                <a:moveTo>
                  <a:pt x="0" y="0"/>
                </a:moveTo>
                <a:lnTo>
                  <a:pt x="1009564" y="0"/>
                </a:lnTo>
                <a:lnTo>
                  <a:pt x="1009564" y="1482397"/>
                </a:lnTo>
                <a:lnTo>
                  <a:pt x="0" y="14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489810" y="3045295"/>
            <a:ext cx="2281870" cy="425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Main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9523" y="3651681"/>
            <a:ext cx="7099209" cy="12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Significant impact of peak hours on delays, </a:t>
            </a:r>
          </a:p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potential for increased online ticket sales, </a:t>
            </a:r>
            <a:r>
              <a:rPr lang="en-US" sz="2372" b="1" dirty="0" err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andimportance</a:t>
            </a: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 of proactive maintenance.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3392" y="7450073"/>
            <a:ext cx="3593591" cy="85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Future</a:t>
            </a:r>
            <a:r>
              <a:rPr lang="en-US" sz="2479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Improvements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2479" b="1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25094" y="5086350"/>
            <a:ext cx="3093988" cy="85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Suggested Act</a:t>
            </a:r>
            <a:r>
              <a:rPr lang="en-US" sz="2479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ions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2479" b="1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149568" y="8019423"/>
            <a:ext cx="5699190" cy="206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Integrate real-time data feeds, conduct        </a:t>
            </a:r>
            <a:r>
              <a:rPr lang="en-US" sz="2372" b="1" dirty="0" err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passengersatisfaction</a:t>
            </a: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 surveys, and explore    </a:t>
            </a:r>
            <a:r>
              <a:rPr lang="en-US" sz="2372" b="1" dirty="0" err="1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AIdriven</a:t>
            </a:r>
            <a:r>
              <a:rPr lang="en-US" sz="2372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 forecasting models for demand and delays.</a:t>
            </a:r>
          </a:p>
          <a:p>
            <a:pPr algn="ctr">
              <a:lnSpc>
                <a:spcPts val="3322"/>
              </a:lnSpc>
              <a:spcBef>
                <a:spcPct val="0"/>
              </a:spcBef>
            </a:pPr>
            <a:endParaRPr lang="en-US" sz="2372" b="1" dirty="0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49568" y="5700183"/>
            <a:ext cx="6819119" cy="150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 b="1" dirty="0">
                <a:solidFill>
                  <a:srgbClr val="8A8AAC"/>
                </a:solidFill>
                <a:latin typeface="Arimo Bold"/>
                <a:ea typeface="Arimo Bold"/>
                <a:cs typeface="Arimo Bold"/>
                <a:sym typeface="Arimo Bold"/>
              </a:rPr>
              <a:t>Implement dynamic scheduling during peak times, enhance digital ticketing platforms, and invest in predictive maintenance for critical routes.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endParaRPr lang="en-US" sz="2166" b="1" dirty="0">
              <a:solidFill>
                <a:srgbClr val="8A8AA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9516" y="-1249636"/>
            <a:ext cx="4642403" cy="3469141"/>
          </a:xfrm>
          <a:custGeom>
            <a:avLst/>
            <a:gdLst/>
            <a:ahLst/>
            <a:cxnLst/>
            <a:rect l="l" t="t" r="r" b="b"/>
            <a:pathLst>
              <a:path w="4642403" h="3469141">
                <a:moveTo>
                  <a:pt x="0" y="0"/>
                </a:moveTo>
                <a:lnTo>
                  <a:pt x="4642403" y="0"/>
                </a:lnTo>
                <a:lnTo>
                  <a:pt x="4642403" y="3469141"/>
                </a:lnTo>
                <a:lnTo>
                  <a:pt x="0" y="346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87525" y="-2073891"/>
            <a:ext cx="5601006" cy="5621448"/>
          </a:xfrm>
          <a:custGeom>
            <a:avLst/>
            <a:gdLst/>
            <a:ahLst/>
            <a:cxnLst/>
            <a:rect l="l" t="t" r="r" b="b"/>
            <a:pathLst>
              <a:path w="5601006" h="5621448">
                <a:moveTo>
                  <a:pt x="0" y="0"/>
                </a:moveTo>
                <a:lnTo>
                  <a:pt x="5601006" y="0"/>
                </a:lnTo>
                <a:lnTo>
                  <a:pt x="5601006" y="5621448"/>
                </a:lnTo>
                <a:lnTo>
                  <a:pt x="0" y="562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90436" y="7566408"/>
            <a:ext cx="4638272" cy="4887068"/>
          </a:xfrm>
          <a:custGeom>
            <a:avLst/>
            <a:gdLst/>
            <a:ahLst/>
            <a:cxnLst/>
            <a:rect l="l" t="t" r="r" b="b"/>
            <a:pathLst>
              <a:path w="4638272" h="4887068">
                <a:moveTo>
                  <a:pt x="0" y="0"/>
                </a:moveTo>
                <a:lnTo>
                  <a:pt x="4638272" y="0"/>
                </a:lnTo>
                <a:lnTo>
                  <a:pt x="463827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82872" y="7973168"/>
            <a:ext cx="3821534" cy="2626436"/>
          </a:xfrm>
          <a:custGeom>
            <a:avLst/>
            <a:gdLst/>
            <a:ahLst/>
            <a:cxnLst/>
            <a:rect l="l" t="t" r="r" b="b"/>
            <a:pathLst>
              <a:path w="3821534" h="2626436">
                <a:moveTo>
                  <a:pt x="0" y="0"/>
                </a:moveTo>
                <a:lnTo>
                  <a:pt x="3821534" y="0"/>
                </a:lnTo>
                <a:lnTo>
                  <a:pt x="3821534" y="2626436"/>
                </a:lnTo>
                <a:lnTo>
                  <a:pt x="0" y="2626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85318" y="3538651"/>
            <a:ext cx="9517365" cy="395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1"/>
              </a:lnSpc>
            </a:pPr>
            <a:r>
              <a:rPr lang="en-US" sz="18745" dirty="0">
                <a:solidFill>
                  <a:srgbClr val="FFFFFF"/>
                </a:solidFill>
                <a:latin typeface="にくまる"/>
                <a:ea typeface="にくまる"/>
                <a:cs typeface="にくまる"/>
                <a:sym typeface="にくまる"/>
              </a:rPr>
              <a:t>Thank</a:t>
            </a:r>
          </a:p>
          <a:p>
            <a:pPr algn="ctr">
              <a:lnSpc>
                <a:spcPts val="14621"/>
              </a:lnSpc>
            </a:pPr>
            <a:r>
              <a:rPr lang="en-US" sz="18745" dirty="0">
                <a:solidFill>
                  <a:srgbClr val="FFFFFF"/>
                </a:solidFill>
                <a:latin typeface="にくまる"/>
                <a:ea typeface="にくまる"/>
                <a:cs typeface="にくまる"/>
                <a:sym typeface="にくまる"/>
              </a:rPr>
              <a:t>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7145" y="-853523"/>
            <a:ext cx="2579291" cy="1901273"/>
          </a:xfrm>
          <a:custGeom>
            <a:avLst/>
            <a:gdLst/>
            <a:ahLst/>
            <a:cxnLst/>
            <a:rect l="l" t="t" r="r" b="b"/>
            <a:pathLst>
              <a:path w="2579291" h="1901273">
                <a:moveTo>
                  <a:pt x="0" y="0"/>
                </a:moveTo>
                <a:lnTo>
                  <a:pt x="2579290" y="0"/>
                </a:lnTo>
                <a:lnTo>
                  <a:pt x="2579290" y="1901273"/>
                </a:lnTo>
                <a:lnTo>
                  <a:pt x="0" y="1901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775422"/>
            <a:ext cx="16793218" cy="20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960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Project Overview</a:t>
            </a:r>
          </a:p>
          <a:p>
            <a:pPr algn="ctr">
              <a:lnSpc>
                <a:spcPts val="7492"/>
              </a:lnSpc>
            </a:pPr>
            <a:endParaRPr lang="en-US" sz="960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26271" y="3705129"/>
            <a:ext cx="4927076" cy="184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Project Scope 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9" name="Freeform 9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72364" y="4706911"/>
            <a:ext cx="4927076" cy="489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Analyzing UK Rail data using Power BI and more to visualize trends and performance metrics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9440" y="3705129"/>
            <a:ext cx="4927076" cy="184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Why it matters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08971" y="3705129"/>
            <a:ext cx="5519006" cy="184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Insights aimed for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04936" y="4526717"/>
            <a:ext cx="4750919" cy="473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97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Analyzing UK Rail data using Power BI and more to visualize trends and performance metrics</a:t>
            </a:r>
          </a:p>
          <a:p>
            <a:pPr algn="ctr">
              <a:lnSpc>
                <a:spcPts val="4688"/>
              </a:lnSpc>
            </a:pPr>
            <a:r>
              <a:rPr lang="en-US" sz="397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</a:t>
            </a:r>
          </a:p>
          <a:p>
            <a:pPr algn="ctr">
              <a:lnSpc>
                <a:spcPts val="4688"/>
              </a:lnSpc>
            </a:pPr>
            <a:r>
              <a:rPr lang="en-US" sz="397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688"/>
              </a:lnSpc>
            </a:pPr>
            <a:endParaRPr lang="en-US" sz="397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53348" y="4536242"/>
            <a:ext cx="4927076" cy="672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Optimizing rail services, improving passenger experience, and enhancing operational efficiency.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</a:t>
            </a:r>
          </a:p>
          <a:p>
            <a:pPr algn="ctr">
              <a:lnSpc>
                <a:spcPts val="4862"/>
              </a:lnSpc>
            </a:pPr>
            <a:r>
              <a:rPr lang="en-US" sz="412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                                                    </a:t>
            </a:r>
          </a:p>
          <a:p>
            <a:pPr algn="ctr">
              <a:lnSpc>
                <a:spcPts val="4862"/>
              </a:lnSpc>
            </a:pPr>
            <a:endParaRPr lang="en-US" sz="412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076" y="1032534"/>
            <a:ext cx="13550258" cy="178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8362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Analytical Objectives</a:t>
            </a:r>
          </a:p>
          <a:p>
            <a:pPr algn="ctr">
              <a:lnSpc>
                <a:spcPts val="6522"/>
              </a:lnSpc>
            </a:pPr>
            <a:endParaRPr lang="en-US" sz="8362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18424" y="-487881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7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7" y="0"/>
                </a:lnTo>
                <a:lnTo>
                  <a:pt x="2587427" y="225341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16534" y="2441979"/>
            <a:ext cx="4804568" cy="7424315"/>
          </a:xfrm>
          <a:custGeom>
            <a:avLst/>
            <a:gdLst/>
            <a:ahLst/>
            <a:cxnLst/>
            <a:rect l="l" t="t" r="r" b="b"/>
            <a:pathLst>
              <a:path w="4804568" h="7424315">
                <a:moveTo>
                  <a:pt x="0" y="0"/>
                </a:moveTo>
                <a:lnTo>
                  <a:pt x="4804568" y="0"/>
                </a:lnTo>
                <a:lnTo>
                  <a:pt x="4804568" y="7424315"/>
                </a:lnTo>
                <a:lnTo>
                  <a:pt x="0" y="74243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71" t="-3319" r="-609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41263" y="2161685"/>
            <a:ext cx="8975270" cy="112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530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Our analysis focused on critical aspects of UK train operations, aiming to answer key questions:</a:t>
            </a:r>
          </a:p>
          <a:p>
            <a:pPr algn="l">
              <a:lnSpc>
                <a:spcPts val="2985"/>
              </a:lnSpc>
            </a:pPr>
            <a:endParaRPr lang="en-US" sz="2530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84076" y="3280595"/>
            <a:ext cx="9086743" cy="579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1.Most popular ticket types and rail card usage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2.Online vs. station ticket sales volume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3.Common payment methods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4.First vs. Standard class usage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5.Average delay minutes for journeys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6.Distribution of journey status (On-time, Delayed, Cancelled)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7.Peak times and routes for delays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8. Percentage of tickets requested for refunds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9. Correlation between refunds and delays/cancellations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10. Monthly and daily sales trends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11. Weekend vs. weekday sales and refunds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12. Rail card usage percentage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13. Total number of delayed journeys &amp; reasons</a:t>
            </a:r>
          </a:p>
          <a:p>
            <a:pPr algn="l">
              <a:lnSpc>
                <a:spcPts val="3095"/>
              </a:lnSpc>
            </a:pPr>
            <a:r>
              <a:rPr lang="en-US" sz="262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14. Average ticket price by type and revenue by day</a:t>
            </a:r>
          </a:p>
          <a:p>
            <a:pPr algn="l">
              <a:lnSpc>
                <a:spcPts val="3095"/>
              </a:lnSpc>
            </a:pPr>
            <a:endParaRPr lang="en-US" sz="2623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3639" y="2441979"/>
            <a:ext cx="3594892" cy="2701521"/>
          </a:xfrm>
          <a:custGeom>
            <a:avLst/>
            <a:gdLst/>
            <a:ahLst/>
            <a:cxnLst/>
            <a:rect l="l" t="t" r="r" b="b"/>
            <a:pathLst>
              <a:path w="3594892" h="2701521">
                <a:moveTo>
                  <a:pt x="0" y="0"/>
                </a:moveTo>
                <a:lnTo>
                  <a:pt x="3594892" y="0"/>
                </a:lnTo>
                <a:lnTo>
                  <a:pt x="3594892" y="2701521"/>
                </a:lnTo>
                <a:lnTo>
                  <a:pt x="0" y="27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976" y="6323652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8" y="0"/>
                </a:lnTo>
                <a:lnTo>
                  <a:pt x="979448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964" y="9074399"/>
            <a:ext cx="2773845" cy="1871085"/>
          </a:xfrm>
          <a:custGeom>
            <a:avLst/>
            <a:gdLst/>
            <a:ahLst/>
            <a:cxnLst/>
            <a:rect l="l" t="t" r="r" b="b"/>
            <a:pathLst>
              <a:path w="2773845" h="1871085">
                <a:moveTo>
                  <a:pt x="0" y="0"/>
                </a:moveTo>
                <a:lnTo>
                  <a:pt x="2773846" y="0"/>
                </a:lnTo>
                <a:lnTo>
                  <a:pt x="2773846" y="1871085"/>
                </a:lnTo>
                <a:lnTo>
                  <a:pt x="0" y="1871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47836" y="951356"/>
            <a:ext cx="10481330" cy="199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3"/>
              </a:lnSpc>
            </a:pPr>
            <a:r>
              <a:rPr lang="en-US" sz="9466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Source Data</a:t>
            </a:r>
          </a:p>
          <a:p>
            <a:pPr algn="ctr">
              <a:lnSpc>
                <a:spcPts val="7383"/>
              </a:lnSpc>
            </a:pPr>
            <a:endParaRPr lang="en-US" sz="9466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47290" y="5579832"/>
            <a:ext cx="4648349" cy="196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Identified missing values in key fields, necessitating robust cleaning strategies for accurate insights.</a:t>
            </a:r>
          </a:p>
          <a:p>
            <a:pPr algn="ctr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1715964" y="-389874"/>
            <a:ext cx="2587428" cy="2253414"/>
          </a:xfrm>
          <a:custGeom>
            <a:avLst/>
            <a:gdLst/>
            <a:ahLst/>
            <a:cxnLst/>
            <a:rect l="l" t="t" r="r" b="b"/>
            <a:pathLst>
              <a:path w="2587428" h="2253414">
                <a:moveTo>
                  <a:pt x="2587428" y="2253414"/>
                </a:moveTo>
                <a:lnTo>
                  <a:pt x="0" y="2253414"/>
                </a:lnTo>
                <a:lnTo>
                  <a:pt x="0" y="0"/>
                </a:lnTo>
                <a:lnTo>
                  <a:pt x="2587428" y="0"/>
                </a:lnTo>
                <a:lnTo>
                  <a:pt x="2587428" y="225341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2361" y="5579926"/>
            <a:ext cx="4648349" cy="157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Data obtained from Kaggle, providing a rich source of rail operational details.</a:t>
            </a:r>
          </a:p>
          <a:p>
            <a:pPr algn="ctr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92361" y="4198824"/>
            <a:ext cx="4289904" cy="81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3822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Dataset Origin</a:t>
            </a:r>
          </a:p>
          <a:p>
            <a:pPr algn="ctr">
              <a:lnSpc>
                <a:spcPts val="2981"/>
              </a:lnSpc>
            </a:pPr>
            <a:endParaRPr lang="en-US" sz="3822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826" y="5579832"/>
            <a:ext cx="4648349" cy="236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Includes various attributes such as ticket type, journey details, pricing, payment methods, and delay information.</a:t>
            </a:r>
          </a:p>
          <a:p>
            <a:pPr algn="ctr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9826" y="4179774"/>
            <a:ext cx="4648349" cy="72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"/>
              </a:lnSpc>
            </a:pPr>
            <a:r>
              <a:rPr lang="en-US" sz="3389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Data Structure</a:t>
            </a:r>
          </a:p>
          <a:p>
            <a:pPr algn="ctr">
              <a:lnSpc>
                <a:spcPts val="2643"/>
              </a:lnSpc>
            </a:pPr>
            <a:endParaRPr lang="en-US" sz="3389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47290" y="4198824"/>
            <a:ext cx="4373811" cy="1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3896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Limitations &amp; Notes</a:t>
            </a:r>
          </a:p>
          <a:p>
            <a:pPr algn="ctr">
              <a:lnSpc>
                <a:spcPts val="3039"/>
              </a:lnSpc>
            </a:pPr>
            <a:endParaRPr lang="en-US" sz="3896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16535" y="2394354"/>
            <a:ext cx="9659146" cy="70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sz="2034" b="1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link: https://www.kaggle.com/datasets/motsimaslam/national-rail-uk-train-ticket-data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Data Cleaning &amp; Preparation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99585" y="7131667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Categorization</a:t>
            </a:r>
          </a:p>
          <a:p>
            <a:pPr algn="l">
              <a:lnSpc>
                <a:spcPts val="3097"/>
              </a:lnSpc>
            </a:pPr>
            <a:endParaRPr lang="en-US" sz="2625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0387" y="3208656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640" y="5203934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640" y="7493617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3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26016" y="1607864"/>
            <a:ext cx="11563907" cy="83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0"/>
              </a:lnSpc>
              <a:spcBef>
                <a:spcPct val="0"/>
              </a:spcBef>
            </a:pPr>
            <a:r>
              <a:rPr lang="en-US" sz="2763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Tools used: Excel for initial review, Python for scripting, SQL for database management.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26016" y="3426353"/>
            <a:ext cx="6216443" cy="72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Calculated Delay Minutes (adjusted negative to 0) and created an Is Delayed binary flag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5287" y="2999106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Initial Adjustments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6016" y="5065386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Journey Metrics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08360" y="7909860"/>
            <a:ext cx="6216443" cy="14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Grouped ticket prices into Revenue Categories (Low, Medium, High) and simplified delay reasons.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6016" y="5662202"/>
            <a:ext cx="6216443" cy="107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Derived Journey Duration, Purchase Day, and Journey Day for temporal analysis.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9289" y="7935310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9289" y="5547895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9289" y="3208656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60865" y="7525526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New Feature Engineering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95455" y="5277868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Date &amp; Time Conversion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32094" y="3042019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Missing Value Handling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32281" y="8261967"/>
            <a:ext cx="6216443" cy="178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Introduced </a:t>
            </a:r>
            <a:r>
              <a:rPr lang="en-US" sz="2391" dirty="0" err="1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Daytype</a:t>
            </a: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 of Purchase (weekday/weekend), </a:t>
            </a:r>
            <a:r>
              <a:rPr lang="en-US" sz="2391" dirty="0" err="1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MonthName</a:t>
            </a: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, and Daytime (Morning/Evening) for deeper insights.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60865" y="5874552"/>
            <a:ext cx="6216443" cy="14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Converted date fields to </a:t>
            </a:r>
            <a:r>
              <a:rPr lang="en-US" sz="2391" dirty="0" err="1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datetimeformat</a:t>
            </a: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 and created comprehensive datetime columns for precise calculations.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95455" y="3712602"/>
            <a:ext cx="6216443" cy="14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Filled missing Reason for Delay with 'No Delay' and actual arrival times with scheduled or 'Unknown'.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0111" y="3102445"/>
            <a:ext cx="6712494" cy="625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Title: UK Train Rides Dashboard Features:</a:t>
            </a:r>
          </a:p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Interactive Navigation: Custom UI allowing seamless transitions between specific analysis views.</a:t>
            </a:r>
          </a:p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Advanced KPIs: Real-time metrics for average ticket price, delays, and journey status calculated via DAX.</a:t>
            </a:r>
          </a:p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Trend Visualization: Clear breakdown of peak travel times and purchase methods.</a:t>
            </a:r>
          </a:p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Drill-Down Capability: Enables deep dives into station performance and ticket types.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3403969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42459" y="5560449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8191749"/>
            <a:ext cx="2597449" cy="103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9198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3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760865" y="7525526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Key Insights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95455" y="5277868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Decision-Making Aid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32094" y="3042019"/>
            <a:ext cx="9865549" cy="7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625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Visual Summaries</a:t>
            </a:r>
          </a:p>
          <a:p>
            <a:pPr algn="l">
              <a:lnSpc>
                <a:spcPts val="3097"/>
              </a:lnSpc>
            </a:pPr>
            <a:endParaRPr lang="en-US" sz="2625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32281" y="8261967"/>
            <a:ext cx="6216443" cy="14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Highlights impact of peak travel times on delays and the effectiveness of different ticket classes.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60865" y="5874552"/>
            <a:ext cx="6216443" cy="14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Enables stakeholders to quickly identify areas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for operational improvement and strategic planning.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760865" y="3730626"/>
            <a:ext cx="6216443" cy="107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Consolidated visuals on delays, passenger flow, revenue, and </a:t>
            </a:r>
            <a:r>
              <a:rPr lang="en-US" sz="2391" dirty="0" err="1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tickettype</a:t>
            </a:r>
            <a:r>
              <a:rPr lang="en-US" sz="2391" dirty="0">
                <a:solidFill>
                  <a:srgbClr val="8A8AAC"/>
                </a:solidFill>
                <a:latin typeface="Arimo"/>
                <a:ea typeface="Arimo"/>
                <a:cs typeface="Arimo"/>
                <a:sym typeface="Arimo"/>
              </a:rPr>
              <a:t> popularity )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391" dirty="0">
              <a:solidFill>
                <a:srgbClr val="8A8AA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3670" y="1722080"/>
            <a:ext cx="15200661" cy="8455368"/>
          </a:xfrm>
          <a:custGeom>
            <a:avLst/>
            <a:gdLst/>
            <a:ahLst/>
            <a:cxnLst/>
            <a:rect l="l" t="t" r="r" b="b"/>
            <a:pathLst>
              <a:path w="15200661" h="8455368">
                <a:moveTo>
                  <a:pt x="0" y="0"/>
                </a:moveTo>
                <a:lnTo>
                  <a:pt x="15200660" y="0"/>
                </a:lnTo>
                <a:lnTo>
                  <a:pt x="15200660" y="8455367"/>
                </a:lnTo>
                <a:lnTo>
                  <a:pt x="0" y="8455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664" y="8527931"/>
            <a:ext cx="979447" cy="1649516"/>
          </a:xfrm>
          <a:custGeom>
            <a:avLst/>
            <a:gdLst/>
            <a:ahLst/>
            <a:cxnLst/>
            <a:rect l="l" t="t" r="r" b="b"/>
            <a:pathLst>
              <a:path w="979447" h="1649516">
                <a:moveTo>
                  <a:pt x="0" y="0"/>
                </a:moveTo>
                <a:lnTo>
                  <a:pt x="979447" y="0"/>
                </a:lnTo>
                <a:lnTo>
                  <a:pt x="979447" y="1649516"/>
                </a:lnTo>
                <a:lnTo>
                  <a:pt x="0" y="16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6738" y="-1246208"/>
            <a:ext cx="4416901" cy="2492415"/>
          </a:xfrm>
          <a:custGeom>
            <a:avLst/>
            <a:gdLst/>
            <a:ahLst/>
            <a:cxnLst/>
            <a:rect l="l" t="t" r="r" b="b"/>
            <a:pathLst>
              <a:path w="4416901" h="2492415">
                <a:moveTo>
                  <a:pt x="0" y="0"/>
                </a:moveTo>
                <a:lnTo>
                  <a:pt x="4416901" y="0"/>
                </a:lnTo>
                <a:lnTo>
                  <a:pt x="4416901" y="2492416"/>
                </a:lnTo>
                <a:lnTo>
                  <a:pt x="0" y="2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64869" y="-291867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6" y="0"/>
                </a:lnTo>
                <a:lnTo>
                  <a:pt x="1526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6342" y="715032"/>
            <a:ext cx="19134342" cy="11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5563" dirty="0">
                <a:solidFill>
                  <a:srgbClr val="8A8AAC"/>
                </a:solidFill>
                <a:latin typeface="にくまる"/>
                <a:ea typeface="にくまる"/>
                <a:cs typeface="にくまる"/>
                <a:sym typeface="にくまる"/>
              </a:rPr>
              <a:t>Power BI Dashboard</a:t>
            </a:r>
          </a:p>
          <a:p>
            <a:pPr algn="ctr">
              <a:lnSpc>
                <a:spcPts val="4339"/>
              </a:lnSpc>
            </a:pPr>
            <a:endParaRPr lang="en-US" sz="5563" dirty="0">
              <a:solidFill>
                <a:srgbClr val="8A8AAC"/>
              </a:solidFill>
              <a:latin typeface="にくまる"/>
              <a:ea typeface="にくまる"/>
              <a:cs typeface="にくまる"/>
              <a:sym typeface="にくまる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78510" y="428621"/>
            <a:ext cx="2250874" cy="2673825"/>
          </a:xfrm>
          <a:custGeom>
            <a:avLst/>
            <a:gdLst/>
            <a:ahLst/>
            <a:cxnLst/>
            <a:rect l="l" t="t" r="r" b="b"/>
            <a:pathLst>
              <a:path w="2250874" h="2673825">
                <a:moveTo>
                  <a:pt x="0" y="0"/>
                </a:moveTo>
                <a:lnTo>
                  <a:pt x="2250874" y="0"/>
                </a:lnTo>
                <a:lnTo>
                  <a:pt x="2250874" y="2673824"/>
                </a:lnTo>
                <a:lnTo>
                  <a:pt x="0" y="267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8700" y="1489912"/>
            <a:ext cx="15376169" cy="8687535"/>
          </a:xfrm>
          <a:custGeom>
            <a:avLst/>
            <a:gdLst/>
            <a:ahLst/>
            <a:cxnLst/>
            <a:rect l="l" t="t" r="r" b="b"/>
            <a:pathLst>
              <a:path w="15376169" h="8687535">
                <a:moveTo>
                  <a:pt x="0" y="0"/>
                </a:moveTo>
                <a:lnTo>
                  <a:pt x="15376169" y="0"/>
                </a:lnTo>
                <a:lnTo>
                  <a:pt x="15376169" y="8687535"/>
                </a:lnTo>
                <a:lnTo>
                  <a:pt x="0" y="8687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761</Words>
  <Application>Microsoft Office PowerPoint</Application>
  <PresentationFormat>Custom</PresentationFormat>
  <Paragraphs>125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Arial</vt:lpstr>
      <vt:lpstr>Arimo</vt:lpstr>
      <vt:lpstr>Arimo Bold</vt:lpstr>
      <vt:lpstr>にくまる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Pastel Aesthetic Group Project Presentation</dc:title>
  <cp:lastModifiedBy>فاطمه حاتم عبد اللطيف الدسوقي</cp:lastModifiedBy>
  <cp:revision>2</cp:revision>
  <dcterms:created xsi:type="dcterms:W3CDTF">2006-08-16T00:00:00Z</dcterms:created>
  <dcterms:modified xsi:type="dcterms:W3CDTF">2025-11-29T08:57:07Z</dcterms:modified>
  <dc:identifier>DAG50XGbl7c</dc:identifier>
</cp:coreProperties>
</file>